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0" r:id="rId4"/>
    <p:sldId id="311" r:id="rId5"/>
    <p:sldId id="319" r:id="rId6"/>
    <p:sldId id="312" r:id="rId7"/>
    <p:sldId id="313" r:id="rId8"/>
    <p:sldId id="320" r:id="rId9"/>
    <p:sldId id="315" r:id="rId10"/>
    <p:sldId id="316" r:id="rId11"/>
    <p:sldId id="326" r:id="rId12"/>
    <p:sldId id="321" r:id="rId13"/>
    <p:sldId id="266" r:id="rId14"/>
    <p:sldId id="323" r:id="rId15"/>
    <p:sldId id="324" r:id="rId16"/>
    <p:sldId id="327" r:id="rId17"/>
    <p:sldId id="328" r:id="rId18"/>
    <p:sldId id="330" r:id="rId19"/>
    <p:sldId id="331" r:id="rId20"/>
    <p:sldId id="334" r:id="rId21"/>
    <p:sldId id="333" r:id="rId22"/>
    <p:sldId id="335" r:id="rId23"/>
    <p:sldId id="322" r:id="rId24"/>
    <p:sldId id="259" r:id="rId25"/>
    <p:sldId id="329" r:id="rId26"/>
  </p:sldIdLst>
  <p:sldSz cx="9144000" cy="5143500" type="screen16x9"/>
  <p:notesSz cx="6858000" cy="9144000"/>
  <p:embeddedFontLst>
    <p:embeddedFont>
      <p:font typeface="Anaheim" panose="020B0604020202020204" charset="0"/>
      <p:regular r:id="rId29"/>
    </p:embeddedFont>
    <p:embeddedFont>
      <p:font typeface="Bebas Neue" panose="020B0606020202050201" pitchFamily="34" charset="0"/>
      <p:regular r:id="rId30"/>
    </p:embeddedFont>
    <p:embeddedFont>
      <p:font typeface="Montserrat Medium" panose="00000600000000000000" pitchFamily="2" charset="0"/>
      <p:regular r:id="rId31"/>
      <p:bold r:id="rId32"/>
      <p:italic r:id="rId33"/>
      <p:boldItalic r:id="rId34"/>
    </p:embeddedFont>
    <p:embeddedFont>
      <p:font typeface="Nunito Light" pitchFamily="2" charset="0"/>
      <p:regular r:id="rId35"/>
      <p:italic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  <p:embeddedFont>
      <p:font typeface="Poppins Medium" panose="00000600000000000000" pitchFamily="2" charset="0"/>
      <p:regular r:id="rId41"/>
      <p:bold r:id="rId42"/>
      <p:italic r:id="rId43"/>
      <p:boldItalic r:id="rId44"/>
    </p:embeddedFont>
    <p:embeddedFont>
      <p:font typeface="Raleway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7B9EC-B8A7-44B0-B8AA-99DA5D8BECB0}">
  <a:tblStyle styleId="{5C97B9EC-B8A7-44B0-B8AA-99DA5D8BE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EC17FA-CFA1-48F4-BE95-F57ED027E9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7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59FF7-C854-F338-4D66-4AA5F22153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B8D7-E653-F718-D850-5A8D265F66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6A9F-C471-4842-B060-68BC6AEA2CD7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7CF82-9D70-8E4D-8FA3-41485E7E40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87571-4B87-E2B1-D65E-4C0B0BAC6E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FD22-421E-407B-A3D3-0B89EF6D95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081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yousef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najd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135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4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marwen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683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yousef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524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marwen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402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najd</a:t>
            </a:r>
          </a:p>
        </p:txBody>
      </p:sp>
    </p:spTree>
    <p:extLst>
      <p:ext uri="{BB962C8B-B14F-4D97-AF65-F5344CB8AC3E}">
        <p14:creationId xmlns:p14="http://schemas.microsoft.com/office/powerpoint/2010/main" val="4224264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yousef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25680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najd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393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63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5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99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najd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26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87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marwen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31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youssef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2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marwen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442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1775" y="1063025"/>
            <a:ext cx="56004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71600" y="3654409"/>
            <a:ext cx="6400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468553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>
            <a:off x="551177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87030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1444575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3"/>
          </p:nvPr>
        </p:nvSpPr>
        <p:spPr>
          <a:xfrm>
            <a:off x="1444574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5"/>
          </p:nvPr>
        </p:nvSpPr>
        <p:spPr>
          <a:xfrm>
            <a:off x="1444575" y="1316713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6"/>
          </p:nvPr>
        </p:nvSpPr>
        <p:spPr>
          <a:xfrm>
            <a:off x="1444574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1667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 flipH="1">
            <a:off x="8203062" y="4916624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5"/>
          <p:cNvSpPr/>
          <p:nvPr/>
        </p:nvSpPr>
        <p:spPr>
          <a:xfrm>
            <a:off x="-599423" y="1782058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1"/>
          </p:nvPr>
        </p:nvSpPr>
        <p:spPr>
          <a:xfrm>
            <a:off x="71322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2"/>
          </p:nvPr>
        </p:nvSpPr>
        <p:spPr>
          <a:xfrm>
            <a:off x="3407700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3"/>
          </p:nvPr>
        </p:nvSpPr>
        <p:spPr>
          <a:xfrm>
            <a:off x="71322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"/>
          </p:nvPr>
        </p:nvSpPr>
        <p:spPr>
          <a:xfrm>
            <a:off x="340767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5"/>
          </p:nvPr>
        </p:nvSpPr>
        <p:spPr>
          <a:xfrm>
            <a:off x="610217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6"/>
          </p:nvPr>
        </p:nvSpPr>
        <p:spPr>
          <a:xfrm>
            <a:off x="6102176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7"/>
          </p:nvPr>
        </p:nvSpPr>
        <p:spPr>
          <a:xfrm>
            <a:off x="71322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8"/>
          </p:nvPr>
        </p:nvSpPr>
        <p:spPr>
          <a:xfrm>
            <a:off x="3407700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9"/>
          </p:nvPr>
        </p:nvSpPr>
        <p:spPr>
          <a:xfrm>
            <a:off x="610217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3"/>
          </p:nvPr>
        </p:nvSpPr>
        <p:spPr>
          <a:xfrm>
            <a:off x="713224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4"/>
          </p:nvPr>
        </p:nvSpPr>
        <p:spPr>
          <a:xfrm>
            <a:off x="3407700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5"/>
          </p:nvPr>
        </p:nvSpPr>
        <p:spPr>
          <a:xfrm>
            <a:off x="6102176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42198" y="3785131"/>
            <a:ext cx="2681948" cy="103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7"/>
          <p:cNvGrpSpPr/>
          <p:nvPr/>
        </p:nvGrpSpPr>
        <p:grpSpPr>
          <a:xfrm>
            <a:off x="-292605" y="3954875"/>
            <a:ext cx="1005833" cy="183000"/>
            <a:chOff x="-292608" y="4512500"/>
            <a:chExt cx="1005833" cy="183000"/>
          </a:xfrm>
        </p:grpSpPr>
        <p:sp>
          <p:nvSpPr>
            <p:cNvPr id="246" name="Google Shape;246;p2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8" name="Google Shape;248;p27"/>
          <p:cNvSpPr/>
          <p:nvPr/>
        </p:nvSpPr>
        <p:spPr>
          <a:xfrm flipH="1">
            <a:off x="257847" y="273181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7"/>
          <p:cNvSpPr/>
          <p:nvPr/>
        </p:nvSpPr>
        <p:spPr>
          <a:xfrm flipH="1">
            <a:off x="8430725" y="122522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8659988" y="17281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/>
          <p:nvPr/>
        </p:nvSpPr>
        <p:spPr>
          <a:xfrm>
            <a:off x="8517748" y="44012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32"/>
          <p:cNvSpPr/>
          <p:nvPr/>
        </p:nvSpPr>
        <p:spPr>
          <a:xfrm>
            <a:off x="7409811" y="76834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2"/>
          <p:cNvSpPr/>
          <p:nvPr/>
        </p:nvSpPr>
        <p:spPr>
          <a:xfrm flipH="1">
            <a:off x="713223" y="22767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-350685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3225" y="2281400"/>
            <a:ext cx="3858900" cy="23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540742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412167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 flipH="1">
            <a:off x="751685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057400" y="1384113"/>
            <a:ext cx="50292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057400" y="3119187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991699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00002">
            <a:off x="6435986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 rot="-5400000">
            <a:off x="8344200" y="1981350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9"/>
          <p:cNvSpPr/>
          <p:nvPr/>
        </p:nvSpPr>
        <p:spPr>
          <a:xfrm>
            <a:off x="-201187" y="250322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9"/>
          <p:cNvSpPr/>
          <p:nvPr/>
        </p:nvSpPr>
        <p:spPr>
          <a:xfrm>
            <a:off x="623040" y="35010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" name="Google Shape;75;p9"/>
          <p:cNvGrpSpPr/>
          <p:nvPr/>
        </p:nvGrpSpPr>
        <p:grpSpPr>
          <a:xfrm>
            <a:off x="8503920" y="539500"/>
            <a:ext cx="1005833" cy="183000"/>
            <a:chOff x="-292608" y="4512500"/>
            <a:chExt cx="1005833" cy="183000"/>
          </a:xfrm>
        </p:grpSpPr>
        <p:sp>
          <p:nvSpPr>
            <p:cNvPr id="76" name="Google Shape;76;p9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78;p9"/>
          <p:cNvSpPr/>
          <p:nvPr/>
        </p:nvSpPr>
        <p:spPr>
          <a:xfrm>
            <a:off x="7696200" y="90525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8161188" y="17983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646562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560767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1646562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25607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4" hasCustomPrompt="1"/>
          </p:nvPr>
        </p:nvSpPr>
        <p:spPr>
          <a:xfrm>
            <a:off x="1646562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5"/>
          </p:nvPr>
        </p:nvSpPr>
        <p:spPr>
          <a:xfrm>
            <a:off x="2560767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62118" y="2478075"/>
            <a:ext cx="2743199" cy="2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13075" y="2572875"/>
            <a:ext cx="50232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2401775" y="741837"/>
            <a:ext cx="1645800" cy="16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640424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 flipH="1">
            <a:off x="7772231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5"/>
          <p:cNvSpPr/>
          <p:nvPr/>
        </p:nvSpPr>
        <p:spPr>
          <a:xfrm flipH="1">
            <a:off x="6433604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5"/>
          <p:cNvSpPr/>
          <p:nvPr/>
        </p:nvSpPr>
        <p:spPr>
          <a:xfrm flipH="1">
            <a:off x="7983593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5919150" y="4512490"/>
            <a:ext cx="1005833" cy="183000"/>
            <a:chOff x="-292608" y="4512500"/>
            <a:chExt cx="1005833" cy="183000"/>
          </a:xfrm>
        </p:grpSpPr>
        <p:sp>
          <p:nvSpPr>
            <p:cNvPr id="126" name="Google Shape;126;p1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" name="Google Shape;128;p15"/>
          <p:cNvSpPr/>
          <p:nvPr/>
        </p:nvSpPr>
        <p:spPr>
          <a:xfrm rot="10800000">
            <a:off x="6988376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6">
            <a:off x="6978255" y="-184602"/>
            <a:ext cx="3120742" cy="30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3225" y="1337335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713225" y="3074766"/>
            <a:ext cx="367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>
            <a:spLocks noGrp="1"/>
          </p:cNvSpPr>
          <p:nvPr>
            <p:ph type="pic" idx="2"/>
          </p:nvPr>
        </p:nvSpPr>
        <p:spPr>
          <a:xfrm>
            <a:off x="47549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 flipH="1">
            <a:off x="-473462" y="326754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6"/>
          <p:cNvSpPr/>
          <p:nvPr/>
        </p:nvSpPr>
        <p:spPr>
          <a:xfrm>
            <a:off x="323863" y="28689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4">
            <a:off x="8149133" y="1035174"/>
            <a:ext cx="2285998" cy="22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3952415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81624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0"/>
          <p:cNvSpPr/>
          <p:nvPr/>
        </p:nvSpPr>
        <p:spPr>
          <a:xfrm flipH="1">
            <a:off x="-473462" y="32004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4754932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1371668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7781" y="37810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2"/>
          <p:cNvGrpSpPr/>
          <p:nvPr/>
        </p:nvGrpSpPr>
        <p:grpSpPr>
          <a:xfrm>
            <a:off x="8430720" y="4512500"/>
            <a:ext cx="1005833" cy="183000"/>
            <a:chOff x="-292608" y="4512500"/>
            <a:chExt cx="1005833" cy="183000"/>
          </a:xfrm>
        </p:grpSpPr>
        <p:sp>
          <p:nvSpPr>
            <p:cNvPr id="171" name="Google Shape;171;p22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22"/>
          <p:cNvSpPr/>
          <p:nvPr/>
        </p:nvSpPr>
        <p:spPr>
          <a:xfrm flipH="1">
            <a:off x="8202172" y="369196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/>
          <p:nvPr/>
        </p:nvSpPr>
        <p:spPr>
          <a:xfrm flipH="1">
            <a:off x="-162775" y="199197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66" r:id="rId8"/>
    <p:sldLayoutId id="2147483668" r:id="rId9"/>
    <p:sldLayoutId id="2147483671" r:id="rId10"/>
    <p:sldLayoutId id="2147483673" r:id="rId11"/>
    <p:sldLayoutId id="2147483678" r:id="rId12"/>
    <p:sldLayoutId id="2147483679" r:id="rId1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>
            <a:off x="1143000" y="765320"/>
            <a:ext cx="6858000" cy="2286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LA RÉALISATION DU PROJET VICTORY VAULT</a:t>
            </a:r>
            <a:endParaRPr sz="4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1088571" y="3273232"/>
            <a:ext cx="4194629" cy="1124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projet realisé par: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-Marwen Kammoun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-Najd Mssedi</a:t>
            </a:r>
          </a:p>
          <a:p>
            <a:pPr marL="0" indent="0" algn="l"/>
            <a:r>
              <a:rPr lang="en" dirty="0"/>
              <a:t>	-</a:t>
            </a:r>
            <a:r>
              <a:rPr lang="fr-FR" dirty="0"/>
              <a:t>Mohamed Youssef Ben Chehida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cxnSp>
        <p:nvCxnSpPr>
          <p:cNvPr id="324" name="Google Shape;324;p37"/>
          <p:cNvCxnSpPr>
            <a:cxnSpLocks/>
          </p:cNvCxnSpPr>
          <p:nvPr/>
        </p:nvCxnSpPr>
        <p:spPr>
          <a:xfrm>
            <a:off x="2061220" y="3154233"/>
            <a:ext cx="502155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/>
          <p:nvPr/>
        </p:nvSpPr>
        <p:spPr>
          <a:xfrm>
            <a:off x="-665800" y="17255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323;p37">
            <a:extLst>
              <a:ext uri="{FF2B5EF4-FFF2-40B4-BE49-F238E27FC236}">
                <a16:creationId xmlns:a16="http://schemas.microsoft.com/office/drawing/2014/main" id="{9D751217-4282-69EA-E79E-10DE14955AF1}"/>
              </a:ext>
            </a:extLst>
          </p:cNvPr>
          <p:cNvSpPr txBox="1">
            <a:spLocks/>
          </p:cNvSpPr>
          <p:nvPr/>
        </p:nvSpPr>
        <p:spPr>
          <a:xfrm>
            <a:off x="4949371" y="3251460"/>
            <a:ext cx="4194629" cy="112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None/>
              <a:defRPr sz="14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 Medium"/>
              <a:buNone/>
              <a:defRPr sz="1800" b="0" i="0" u="none" strike="noStrike" cap="non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pPr marL="0" indent="0" algn="l"/>
            <a:r>
              <a:rPr lang="fr-FR" dirty="0"/>
              <a:t>Supervisé par :</a:t>
            </a:r>
          </a:p>
          <a:p>
            <a:pPr marL="0" indent="0" algn="l"/>
            <a:r>
              <a:rPr lang="fr-FR" dirty="0"/>
              <a:t>	Prof. Ahmed </a:t>
            </a:r>
            <a:r>
              <a:rPr lang="fr-FR" dirty="0" err="1"/>
              <a:t>Jmal</a:t>
            </a:r>
            <a:endParaRPr lang="en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build="p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3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 Micro services Utilisé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90A8E-39F4-D864-6E67-CAEC0650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04" y="1316800"/>
            <a:ext cx="6267588" cy="3604225"/>
          </a:xfrm>
          <a:prstGeom prst="rect">
            <a:avLst/>
          </a:prstGeom>
        </p:spPr>
      </p:pic>
      <p:sp>
        <p:nvSpPr>
          <p:cNvPr id="2" name="Google Shape;384;p42">
            <a:extLst>
              <a:ext uri="{FF2B5EF4-FFF2-40B4-BE49-F238E27FC236}">
                <a16:creationId xmlns:a16="http://schemas.microsoft.com/office/drawing/2014/main" id="{42A5D3B1-E984-B3EE-66DA-6193EC74C6A1}"/>
              </a:ext>
            </a:extLst>
          </p:cNvPr>
          <p:cNvSpPr txBox="1">
            <a:spLocks/>
          </p:cNvSpPr>
          <p:nvPr/>
        </p:nvSpPr>
        <p:spPr>
          <a:xfrm>
            <a:off x="107018" y="2027564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L’architecture utilisée est constitue de 4 éléments :</a:t>
            </a:r>
          </a:p>
          <a:p>
            <a:r>
              <a:rPr lang="fr-FR" dirty="0"/>
              <a:t>- un service de détection : EUREKA</a:t>
            </a:r>
          </a:p>
          <a:p>
            <a:r>
              <a:rPr lang="fr-FR" dirty="0"/>
              <a:t>- 2 services métiers : Matches-Service et Seasons-Service</a:t>
            </a:r>
          </a:p>
          <a:p>
            <a:r>
              <a:rPr lang="fr-FR" dirty="0"/>
              <a:t>- un application Gateway affin de permettre la centralisation de la communications avec les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2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611404" y="2386666"/>
            <a:ext cx="3904579" cy="182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Eureka Server est une application qui détient les informations sur toutes les applications client-service. Chaque micro service s'enregistre auprès du serveur Eureka, et ce dernier connaît toutes les applications clientes en cours d'exécution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l permet de diviser equitablement les </a:t>
            </a:r>
            <a:r>
              <a:rPr lang="fr-FR" dirty="0"/>
              <a:t>requetés</a:t>
            </a:r>
            <a:r>
              <a:rPr lang="en" dirty="0"/>
              <a:t> aux differrentes instance des services </a:t>
            </a:r>
            <a:endParaRPr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Permet aux clients a acceder aux differents service par le meme point</a:t>
            </a:r>
            <a:endParaRPr dirty="0"/>
          </a:p>
        </p:txBody>
      </p:sp>
      <p:sp>
        <p:nvSpPr>
          <p:cNvPr id="448" name="Google Shape;448;p46"/>
          <p:cNvSpPr txBox="1">
            <a:spLocks noGrp="1"/>
          </p:cNvSpPr>
          <p:nvPr>
            <p:ph type="subTitle" idx="5"/>
          </p:nvPr>
        </p:nvSpPr>
        <p:spPr>
          <a:xfrm>
            <a:off x="1605021" y="188373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Eureka</a:t>
            </a:r>
            <a:endParaRPr dirty="0"/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LoadBalancer</a:t>
            </a:r>
            <a:endParaRPr dirty="0"/>
          </a:p>
        </p:txBody>
      </p:sp>
      <p:sp>
        <p:nvSpPr>
          <p:cNvPr id="451" name="Google Shape;451;p46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 Gateway</a:t>
            </a:r>
            <a:endParaRPr dirty="0"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 Spring Cloud</a:t>
            </a:r>
            <a:endParaRPr dirty="0"/>
          </a:p>
        </p:txBody>
      </p:sp>
      <p:sp>
        <p:nvSpPr>
          <p:cNvPr id="453" name="Google Shape;453;p46"/>
          <p:cNvSpPr/>
          <p:nvPr/>
        </p:nvSpPr>
        <p:spPr>
          <a:xfrm>
            <a:off x="873683" y="1883736"/>
            <a:ext cx="548638" cy="548629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46"/>
          <p:cNvCxnSpPr/>
          <p:nvPr/>
        </p:nvCxnSpPr>
        <p:spPr>
          <a:xfrm>
            <a:off x="1696638" y="2386666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6"/>
          <p:cNvCxnSpPr/>
          <p:nvPr/>
        </p:nvCxnSpPr>
        <p:spPr>
          <a:xfrm>
            <a:off x="5577840" y="364277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6" name="Google Shape;456;p46"/>
          <p:cNvGrpSpPr/>
          <p:nvPr/>
        </p:nvGrpSpPr>
        <p:grpSpPr>
          <a:xfrm>
            <a:off x="4788464" y="3090914"/>
            <a:ext cx="548645" cy="502906"/>
            <a:chOff x="2185128" y="2427549"/>
            <a:chExt cx="382758" cy="356595"/>
          </a:xfrm>
        </p:grpSpPr>
        <p:sp>
          <p:nvSpPr>
            <p:cNvPr id="457" name="Google Shape;457;p46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1" name="Google Shape;461;p46"/>
          <p:cNvSpPr/>
          <p:nvPr/>
        </p:nvSpPr>
        <p:spPr>
          <a:xfrm>
            <a:off x="4754927" y="1282600"/>
            <a:ext cx="548639" cy="49131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8" name="Google Shape;468;p46"/>
          <p:cNvCxnSpPr/>
          <p:nvPr/>
        </p:nvCxnSpPr>
        <p:spPr>
          <a:xfrm>
            <a:off x="5577840" y="181965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2083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build="p"/>
      <p:bldP spid="445" grpId="0" build="p"/>
      <p:bldP spid="447" grpId="0" build="p"/>
      <p:bldP spid="448" grpId="0" build="p"/>
      <p:bldP spid="450" grpId="0" build="p"/>
      <p:bldP spid="451" grpId="0" build="p"/>
      <p:bldP spid="453" grpId="0" animBg="1"/>
      <p:bldP spid="46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Réalisation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54048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utilisées</a:t>
            </a:r>
            <a:endParaRPr dirty="0"/>
          </a:p>
        </p:txBody>
      </p:sp>
      <p:sp>
        <p:nvSpPr>
          <p:cNvPr id="474" name="Google Shape;474;p47"/>
          <p:cNvSpPr txBox="1">
            <a:spLocks noGrp="1"/>
          </p:cNvSpPr>
          <p:nvPr>
            <p:ph type="subTitle" idx="1"/>
          </p:nvPr>
        </p:nvSpPr>
        <p:spPr>
          <a:xfrm>
            <a:off x="71322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java avec le quel nous avouns developpe le Backend</a:t>
            </a:r>
            <a:endParaRPr dirty="0"/>
          </a:p>
        </p:txBody>
      </p:sp>
      <p:sp>
        <p:nvSpPr>
          <p:cNvPr id="475" name="Google Shape;475;p47"/>
          <p:cNvSpPr txBox="1">
            <a:spLocks noGrp="1"/>
          </p:cNvSpPr>
          <p:nvPr>
            <p:ph type="subTitle" idx="2"/>
          </p:nvPr>
        </p:nvSpPr>
        <p:spPr>
          <a:xfrm>
            <a:off x="3461095" y="368960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donne relationnel utilise pour le projet</a:t>
            </a:r>
            <a:endParaRPr dirty="0"/>
          </a:p>
        </p:txBody>
      </p:sp>
      <p:sp>
        <p:nvSpPr>
          <p:cNvPr id="478" name="Google Shape;478;p47"/>
          <p:cNvSpPr txBox="1">
            <a:spLocks noGrp="1"/>
          </p:cNvSpPr>
          <p:nvPr>
            <p:ph type="subTitle" idx="5"/>
          </p:nvPr>
        </p:nvSpPr>
        <p:spPr>
          <a:xfrm>
            <a:off x="610217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Framwork JS avec le quel nous avons developpe le Frontend</a:t>
            </a:r>
            <a:endParaRPr dirty="0"/>
          </a:p>
        </p:txBody>
      </p:sp>
      <p:cxnSp>
        <p:nvCxnSpPr>
          <p:cNvPr id="486" name="Google Shape;486;p47"/>
          <p:cNvCxnSpPr/>
          <p:nvPr/>
        </p:nvCxnSpPr>
        <p:spPr>
          <a:xfrm>
            <a:off x="96312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7"/>
          <p:cNvCxnSpPr/>
          <p:nvPr/>
        </p:nvCxnSpPr>
        <p:spPr>
          <a:xfrm>
            <a:off x="3710995" y="364387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7"/>
          <p:cNvCxnSpPr/>
          <p:nvPr/>
        </p:nvCxnSpPr>
        <p:spPr>
          <a:xfrm>
            <a:off x="635207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F49C1-846D-66C0-4C67-0EA48311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5" y="1338286"/>
            <a:ext cx="1783180" cy="76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223BE7-F55A-171E-8F82-FFFF58F3D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16" y="1026570"/>
            <a:ext cx="1065118" cy="1065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1A590-0194-CF99-A793-1A353B37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217" y="2654187"/>
            <a:ext cx="1448356" cy="7495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build="p"/>
      <p:bldP spid="475" grpId="0" build="p"/>
      <p:bldP spid="47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3F2B5-0AAF-2EAC-BEBC-2BC0C3C0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67" y="1308193"/>
            <a:ext cx="3895445" cy="2795436"/>
          </a:xfrm>
          <a:prstGeom prst="rect">
            <a:avLst/>
          </a:prstGeom>
        </p:spPr>
      </p:pic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35842" y="2178616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patern </a:t>
            </a:r>
            <a:r>
              <a:rPr lang="fr-FR" dirty="0"/>
              <a:t>Adapter</a:t>
            </a:r>
            <a:r>
              <a:rPr lang="en" dirty="0"/>
              <a:t> a été utilse dans des classe mapper affin de passer entre les Dto et les entités et inversement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948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2773" y="2339542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Affin d’éviter d’avoir des constructeurs avec trop de paramètre et initialiser les objet avec les paramètres voulues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31B2-28D9-298F-E9AA-31FA9DBD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8" y="2339542"/>
            <a:ext cx="5226096" cy="17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34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Maquette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511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5568AFD-3A73-2C66-3067-160A1ADC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407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06E67A-FDC1-EC22-78EE-08588815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32195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273726-FD7D-327F-38C5-B57D7105F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8731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RÉALISATION</a:t>
            </a:r>
            <a:endParaRPr lang="fr-FR" dirty="0"/>
          </a:p>
        </p:txBody>
      </p:sp>
      <p:sp>
        <p:nvSpPr>
          <p:cNvPr id="342" name="Google Shape;342;p39"/>
          <p:cNvSpPr/>
          <p:nvPr/>
        </p:nvSpPr>
        <p:spPr>
          <a:xfrm>
            <a:off x="4754925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3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MAQUETTE</a:t>
            </a:r>
            <a:endParaRPr dirty="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 idx="5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98711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07638" y="670982"/>
            <a:ext cx="914401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/>
          <p:nvPr/>
        </p:nvSpPr>
        <p:spPr>
          <a:xfrm>
            <a:off x="4754925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4754925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9"/>
          <p:cNvSpPr txBox="1">
            <a:spLocks noGrp="1"/>
          </p:cNvSpPr>
          <p:nvPr>
            <p:ph type="title" idx="7"/>
          </p:nvPr>
        </p:nvSpPr>
        <p:spPr>
          <a:xfrm>
            <a:off x="1372264" y="149744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8"/>
          </p:nvPr>
        </p:nvSpPr>
        <p:spPr>
          <a:xfrm>
            <a:off x="2286666" y="1497441"/>
            <a:ext cx="2125287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INTRODUCTION</a:t>
            </a:r>
            <a:endParaRPr lang="fr-FR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 idx="9"/>
          </p:nvPr>
        </p:nvSpPr>
        <p:spPr>
          <a:xfrm>
            <a:off x="1372264" y="2592550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13"/>
          </p:nvPr>
        </p:nvSpPr>
        <p:spPr>
          <a:xfrm>
            <a:off x="22866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ANALYSE DES BESOINS</a:t>
            </a:r>
            <a:endParaRPr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14"/>
          </p:nvPr>
        </p:nvSpPr>
        <p:spPr>
          <a:xfrm>
            <a:off x="1372264" y="369200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5"/>
          </p:nvPr>
        </p:nvSpPr>
        <p:spPr>
          <a:xfrm>
            <a:off x="2286666" y="3692001"/>
            <a:ext cx="190963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CONCEPTION</a:t>
            </a:r>
            <a:endParaRPr dirty="0"/>
          </a:p>
        </p:txBody>
      </p:sp>
      <p:sp>
        <p:nvSpPr>
          <p:cNvPr id="356" name="Google Shape;356;p39"/>
          <p:cNvSpPr/>
          <p:nvPr/>
        </p:nvSpPr>
        <p:spPr>
          <a:xfrm>
            <a:off x="1372264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1372264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1372264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175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-457200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39"/>
          <p:cNvSpPr/>
          <p:nvPr/>
        </p:nvSpPr>
        <p:spPr>
          <a:xfrm>
            <a:off x="7909583" y="12941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375" y="2408991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8691013" y="53950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1" grpId="0" build="p"/>
      <p:bldP spid="342" grpId="0" animBg="1"/>
      <p:bldP spid="343" grpId="0"/>
      <p:bldP spid="344" grpId="0" build="p"/>
      <p:bldP spid="345" grpId="0"/>
      <p:bldP spid="346" grpId="0" build="p"/>
      <p:bldP spid="348" grpId="0" animBg="1"/>
      <p:bldP spid="349" grpId="0" animBg="1"/>
      <p:bldP spid="350" grpId="0"/>
      <p:bldP spid="351" grpId="0" build="p"/>
      <p:bldP spid="352" grpId="0"/>
      <p:bldP spid="353" grpId="0" build="p"/>
      <p:bldP spid="354" grpId="0"/>
      <p:bldP spid="355" grpId="0" build="p"/>
      <p:bldP spid="356" grpId="0" animBg="1"/>
      <p:bldP spid="357" grpId="0" animBg="1"/>
      <p:bldP spid="3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A15C1-81F2-DEF5-F3B5-66358F1D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7FDA0CB-C238-349C-9E1B-3E7967FCBFA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0ED9B0-2A37-4877-2BFD-5988575B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789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AB12F1-AAC9-AC19-CFE3-23640FC95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5A88A-76A6-F97B-07BF-CF6A134C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E98875-9102-ED9D-3DBC-AC32ADA9D8C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18022C-A21A-AE9C-867E-DEBB8FA2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79095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Conclusion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7213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BCAAC-0420-304E-9A13-B795FF4F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10" y="2026953"/>
            <a:ext cx="6150980" cy="1677540"/>
          </a:xfrm>
        </p:spPr>
        <p:txBody>
          <a:bodyPr/>
          <a:lstStyle/>
          <a:p>
            <a:r>
              <a:rPr lang="fr-FR" sz="1600" dirty="0"/>
              <a:t>Le projet de développement de micro services, intégrant les technologies clés telles que </a:t>
            </a:r>
            <a:r>
              <a:rPr lang="fr-FR" sz="1600" dirty="0" err="1"/>
              <a:t>Feign</a:t>
            </a:r>
            <a:r>
              <a:rPr lang="fr-FR" sz="1600" dirty="0"/>
              <a:t>, Eureka, Application Gateway et </a:t>
            </a:r>
            <a:r>
              <a:rPr lang="fr-FR" sz="1600" dirty="0" err="1"/>
              <a:t>Load</a:t>
            </a:r>
            <a:r>
              <a:rPr lang="fr-FR" sz="1600" dirty="0"/>
              <a:t> Balancer, a abouti à la création d'une architecture robuste et hautement évolutive. Cette conclusion met en lumière les principales réalisations, les enseignements tirés et les perspectives futures.</a:t>
            </a:r>
          </a:p>
        </p:txBody>
      </p:sp>
      <p:sp>
        <p:nvSpPr>
          <p:cNvPr id="6" name="Google Shape;375;p41">
            <a:extLst>
              <a:ext uri="{FF2B5EF4-FFF2-40B4-BE49-F238E27FC236}">
                <a16:creationId xmlns:a16="http://schemas.microsoft.com/office/drawing/2014/main" id="{9E0C0F52-58ED-089C-7A42-1783E9FC93A6}"/>
              </a:ext>
            </a:extLst>
          </p:cNvPr>
          <p:cNvSpPr txBox="1">
            <a:spLocks/>
          </p:cNvSpPr>
          <p:nvPr/>
        </p:nvSpPr>
        <p:spPr>
          <a:xfrm>
            <a:off x="211540" y="198153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10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fr-FR" sz="5400"/>
              <a:t>Conclusion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-734464" y="928049"/>
            <a:ext cx="10612927" cy="2746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Merci de votre attention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5915223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857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289426" y="1248339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INTRODUCTION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713224" y="2023872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Bienvenue à la 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Sur la réalisation du Projet de Micro Services Victory Vault. Nous allons explorer les étapes clés pour atteindre l'excellence dans ce projet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passionnant.</a:t>
            </a:r>
            <a:endParaRPr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52329C8-CE1B-84C7-3E85-FA701B098D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5208" r="15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3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ANALYSE DES BESOINS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7871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4596227" y="699639"/>
            <a:ext cx="409965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ANALYSE DES BESOINS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4716664" y="2524139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La première étape cruciale pour la réalisation du site web de football est de mener une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analyse approfondie des besoins. Cela implique de comprendre les attentes des utilisateurs, les fonctionnalités clés et les exigences Techniques,</a:t>
            </a:r>
            <a:endParaRPr sz="1400"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47;p39">
            <a:extLst>
              <a:ext uri="{FF2B5EF4-FFF2-40B4-BE49-F238E27FC236}">
                <a16:creationId xmlns:a16="http://schemas.microsoft.com/office/drawing/2014/main" id="{B675E949-C581-DD76-700A-8043B92EC5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0502" y="2699767"/>
            <a:ext cx="914401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A05D67-7555-8239-D645-26B5C4260A8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9849" r="19849"/>
          <a:stretch>
            <a:fillRect/>
          </a:stretch>
        </p:blipFill>
        <p:spPr>
          <a:xfrm>
            <a:off x="536493" y="491939"/>
            <a:ext cx="3675900" cy="4064400"/>
          </a:xfrm>
        </p:spPr>
      </p:pic>
      <p:sp>
        <p:nvSpPr>
          <p:cNvPr id="6" name="Google Shape;363;p39">
            <a:extLst>
              <a:ext uri="{FF2B5EF4-FFF2-40B4-BE49-F238E27FC236}">
                <a16:creationId xmlns:a16="http://schemas.microsoft.com/office/drawing/2014/main" id="{7F583F4F-819C-3FFE-E3DA-CBE1646B1940}"/>
              </a:ext>
            </a:extLst>
          </p:cNvPr>
          <p:cNvSpPr/>
          <p:nvPr/>
        </p:nvSpPr>
        <p:spPr>
          <a:xfrm>
            <a:off x="4504727" y="2654903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74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Micro Services Dégages</a:t>
            </a:r>
            <a:endParaRPr dirty="0"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service pour la gestion des Seasons, du classement et des journées</a:t>
            </a: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service pour la gestion des matches, des equipes, des joueurs etc …</a:t>
            </a:r>
            <a:endParaRPr dirty="0"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Matches Service</a:t>
            </a:r>
            <a:endParaRPr dirty="0"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Seasons Service</a:t>
            </a:r>
            <a:endParaRPr dirty="0"/>
          </a:p>
        </p:txBody>
      </p:sp>
      <p:cxnSp>
        <p:nvCxnSpPr>
          <p:cNvPr id="405" name="Google Shape;405;p44"/>
          <p:cNvCxnSpPr/>
          <p:nvPr/>
        </p:nvCxnSpPr>
        <p:spPr>
          <a:xfrm>
            <a:off x="210307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4"/>
          <p:cNvCxnSpPr/>
          <p:nvPr/>
        </p:nvCxnSpPr>
        <p:spPr>
          <a:xfrm>
            <a:off x="521212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59;p90">
            <a:extLst>
              <a:ext uri="{FF2B5EF4-FFF2-40B4-BE49-F238E27FC236}">
                <a16:creationId xmlns:a16="http://schemas.microsoft.com/office/drawing/2014/main" id="{44595D29-AD08-C6B0-3E26-BC4409F7600B}"/>
              </a:ext>
            </a:extLst>
          </p:cNvPr>
          <p:cNvSpPr/>
          <p:nvPr/>
        </p:nvSpPr>
        <p:spPr>
          <a:xfrm>
            <a:off x="2743157" y="1676667"/>
            <a:ext cx="548639" cy="455877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8752;p84">
            <a:extLst>
              <a:ext uri="{FF2B5EF4-FFF2-40B4-BE49-F238E27FC236}">
                <a16:creationId xmlns:a16="http://schemas.microsoft.com/office/drawing/2014/main" id="{6411A4EA-686B-D360-FF15-97252D9AB997}"/>
              </a:ext>
            </a:extLst>
          </p:cNvPr>
          <p:cNvGrpSpPr/>
          <p:nvPr/>
        </p:nvGrpSpPr>
        <p:grpSpPr>
          <a:xfrm>
            <a:off x="5852206" y="1687873"/>
            <a:ext cx="548639" cy="444671"/>
            <a:chOff x="5220616" y="2791061"/>
            <a:chExt cx="373185" cy="302466"/>
          </a:xfrm>
          <a:solidFill>
            <a:schemeClr val="bg1">
              <a:lumMod val="10000"/>
            </a:schemeClr>
          </a:solidFill>
        </p:grpSpPr>
        <p:sp>
          <p:nvSpPr>
            <p:cNvPr id="5" name="Google Shape;8753;p84">
              <a:extLst>
                <a:ext uri="{FF2B5EF4-FFF2-40B4-BE49-F238E27FC236}">
                  <a16:creationId xmlns:a16="http://schemas.microsoft.com/office/drawing/2014/main" id="{5BAABC98-E0B9-AEAD-4F90-1F7B8EC3719F}"/>
                </a:ext>
              </a:extLst>
            </p:cNvPr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754;p84">
              <a:extLst>
                <a:ext uri="{FF2B5EF4-FFF2-40B4-BE49-F238E27FC236}">
                  <a16:creationId xmlns:a16="http://schemas.microsoft.com/office/drawing/2014/main" id="{3ECD53C3-9B79-2D53-364A-AE63458C4CF0}"/>
                </a:ext>
              </a:extLst>
            </p:cNvPr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755;p84">
              <a:extLst>
                <a:ext uri="{FF2B5EF4-FFF2-40B4-BE49-F238E27FC236}">
                  <a16:creationId xmlns:a16="http://schemas.microsoft.com/office/drawing/2014/main" id="{4D5BB256-E5EA-4B39-253B-3820F78B944A}"/>
                </a:ext>
              </a:extLst>
            </p:cNvPr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756;p84">
              <a:extLst>
                <a:ext uri="{FF2B5EF4-FFF2-40B4-BE49-F238E27FC236}">
                  <a16:creationId xmlns:a16="http://schemas.microsoft.com/office/drawing/2014/main" id="{BC1DB674-8A3A-AE41-63B7-D0F3F4CC1563}"/>
                </a:ext>
              </a:extLst>
            </p:cNvPr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8757;p84">
              <a:extLst>
                <a:ext uri="{FF2B5EF4-FFF2-40B4-BE49-F238E27FC236}">
                  <a16:creationId xmlns:a16="http://schemas.microsoft.com/office/drawing/2014/main" id="{9EE0AF74-BD2C-9474-98A4-0D77F5A8412E}"/>
                </a:ext>
              </a:extLst>
            </p:cNvPr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58;p84">
              <a:extLst>
                <a:ext uri="{FF2B5EF4-FFF2-40B4-BE49-F238E27FC236}">
                  <a16:creationId xmlns:a16="http://schemas.microsoft.com/office/drawing/2014/main" id="{1D448B2C-6FD0-46D9-67E0-BE42F7AB9098}"/>
                </a:ext>
              </a:extLst>
            </p:cNvPr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759;p84">
              <a:extLst>
                <a:ext uri="{FF2B5EF4-FFF2-40B4-BE49-F238E27FC236}">
                  <a16:creationId xmlns:a16="http://schemas.microsoft.com/office/drawing/2014/main" id="{B7F24104-F4CC-03D1-9A0D-517A1E169151}"/>
                </a:ext>
              </a:extLst>
            </p:cNvPr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60;p84">
              <a:extLst>
                <a:ext uri="{FF2B5EF4-FFF2-40B4-BE49-F238E27FC236}">
                  <a16:creationId xmlns:a16="http://schemas.microsoft.com/office/drawing/2014/main" id="{D31DDD30-D6E7-4E20-2E12-2C8F2666D4FB}"/>
                </a:ext>
              </a:extLst>
            </p:cNvPr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761;p84">
              <a:extLst>
                <a:ext uri="{FF2B5EF4-FFF2-40B4-BE49-F238E27FC236}">
                  <a16:creationId xmlns:a16="http://schemas.microsoft.com/office/drawing/2014/main" id="{D2EF6BD0-1401-895A-8E3B-E6D6177F4286}"/>
                </a:ext>
              </a:extLst>
            </p:cNvPr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8762;p84">
              <a:extLst>
                <a:ext uri="{FF2B5EF4-FFF2-40B4-BE49-F238E27FC236}">
                  <a16:creationId xmlns:a16="http://schemas.microsoft.com/office/drawing/2014/main" id="{117570BA-DAF2-A50B-750D-45B8809C589A}"/>
                </a:ext>
              </a:extLst>
            </p:cNvPr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763;p84">
              <a:extLst>
                <a:ext uri="{FF2B5EF4-FFF2-40B4-BE49-F238E27FC236}">
                  <a16:creationId xmlns:a16="http://schemas.microsoft.com/office/drawing/2014/main" id="{F71D30D5-2B19-63DE-056D-1585B1A999BE}"/>
                </a:ext>
              </a:extLst>
            </p:cNvPr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764;p84">
              <a:extLst>
                <a:ext uri="{FF2B5EF4-FFF2-40B4-BE49-F238E27FC236}">
                  <a16:creationId xmlns:a16="http://schemas.microsoft.com/office/drawing/2014/main" id="{A08F8A2B-5D69-C6C6-F66E-F91071EB9C5C}"/>
                </a:ext>
              </a:extLst>
            </p:cNvPr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765;p84">
              <a:extLst>
                <a:ext uri="{FF2B5EF4-FFF2-40B4-BE49-F238E27FC236}">
                  <a16:creationId xmlns:a16="http://schemas.microsoft.com/office/drawing/2014/main" id="{DF5DCE18-3D4B-3DDD-F24A-D40E61343C3A}"/>
                </a:ext>
              </a:extLst>
            </p:cNvPr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766;p84">
              <a:extLst>
                <a:ext uri="{FF2B5EF4-FFF2-40B4-BE49-F238E27FC236}">
                  <a16:creationId xmlns:a16="http://schemas.microsoft.com/office/drawing/2014/main" id="{E40832A1-DD05-DF95-1E1E-DEEB5C26552F}"/>
                </a:ext>
              </a:extLst>
            </p:cNvPr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767;p84">
              <a:extLst>
                <a:ext uri="{FF2B5EF4-FFF2-40B4-BE49-F238E27FC236}">
                  <a16:creationId xmlns:a16="http://schemas.microsoft.com/office/drawing/2014/main" id="{DCF0FF9F-9E0A-F625-E031-C4807BD4C0F8}"/>
                </a:ext>
              </a:extLst>
            </p:cNvPr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768;p84">
              <a:extLst>
                <a:ext uri="{FF2B5EF4-FFF2-40B4-BE49-F238E27FC236}">
                  <a16:creationId xmlns:a16="http://schemas.microsoft.com/office/drawing/2014/main" id="{BBFDAD90-DDD1-53D9-ACC3-49021F821121}"/>
                </a:ext>
              </a:extLst>
            </p:cNvPr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8769;p84">
              <a:extLst>
                <a:ext uri="{FF2B5EF4-FFF2-40B4-BE49-F238E27FC236}">
                  <a16:creationId xmlns:a16="http://schemas.microsoft.com/office/drawing/2014/main" id="{472472D6-9210-28CC-59C4-99634D143007}"/>
                </a:ext>
              </a:extLst>
            </p:cNvPr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770;p84">
              <a:extLst>
                <a:ext uri="{FF2B5EF4-FFF2-40B4-BE49-F238E27FC236}">
                  <a16:creationId xmlns:a16="http://schemas.microsoft.com/office/drawing/2014/main" id="{97BA6E07-CAE9-1DF4-2429-DDFC8D57A65F}"/>
                </a:ext>
              </a:extLst>
            </p:cNvPr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80282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  <p:bldP spid="402" grpId="0" build="p"/>
      <p:bldP spid="403" grpId="0" build="p"/>
      <p:bldP spid="404" grpId="0" build="p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CONCEPTION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15967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EDA619-21A8-429C-83C4-9E9F852D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1" y="0"/>
            <a:ext cx="8909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8629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Introduction to Taxation by Slidesgo">
  <a:themeElements>
    <a:clrScheme name="Simple Light">
      <a:dk1>
        <a:srgbClr val="000000"/>
      </a:dk1>
      <a:lt1>
        <a:srgbClr val="ECECEC"/>
      </a:lt1>
      <a:dk2>
        <a:srgbClr val="DADADA"/>
      </a:dk2>
      <a:lt2>
        <a:srgbClr val="363636"/>
      </a:lt2>
      <a:accent1>
        <a:srgbClr val="F1B42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433</Words>
  <Application>Microsoft Office PowerPoint</Application>
  <PresentationFormat>Affichage à l'écran (16:9)</PresentationFormat>
  <Paragraphs>91</Paragraphs>
  <Slides>25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4" baseType="lpstr">
      <vt:lpstr>Bebas Neue</vt:lpstr>
      <vt:lpstr>Poppins Medium</vt:lpstr>
      <vt:lpstr>Poppins</vt:lpstr>
      <vt:lpstr>Raleway</vt:lpstr>
      <vt:lpstr>Montserrat Medium</vt:lpstr>
      <vt:lpstr>Anaheim</vt:lpstr>
      <vt:lpstr>Arial</vt:lpstr>
      <vt:lpstr>Nunito Light</vt:lpstr>
      <vt:lpstr>Introduction to Taxation by Slidesgo</vt:lpstr>
      <vt:lpstr>LA RÉALISATION DU PROJET VICTORY VAULT</vt:lpstr>
      <vt:lpstr>PLAN</vt:lpstr>
      <vt:lpstr>INTRODUCTION</vt:lpstr>
      <vt:lpstr>INTRODUCTION</vt:lpstr>
      <vt:lpstr>ANALYSE DES BESOINS</vt:lpstr>
      <vt:lpstr>ANALYSE DES BESOINS</vt:lpstr>
      <vt:lpstr>Micro Services Dégages</vt:lpstr>
      <vt:lpstr>CONCEPTION</vt:lpstr>
      <vt:lpstr>Présentation PowerPoint</vt:lpstr>
      <vt:lpstr>Architecture Micro services Utilisé</vt:lpstr>
      <vt:lpstr>Composant Spring Cloud</vt:lpstr>
      <vt:lpstr>Réalisation</vt:lpstr>
      <vt:lpstr>Technologies utilisées</vt:lpstr>
      <vt:lpstr>Design paterns utilisés</vt:lpstr>
      <vt:lpstr>Design paterns utilisés</vt:lpstr>
      <vt:lpstr>Maquette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Le projet de développement de micro services, intégrant les technologies clés telles que Feign, Eureka, Application Gateway et Load Balancer, a abouti à la création d'une architecture robuste et hautement évolutive. Cette conclusion met en lumière les principales réalisations, les enseignements tirés et les perspectives futures.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RÉALISATION DU PROJET VICTORY VAULT</dc:title>
  <cp:lastModifiedBy>najd mseddi</cp:lastModifiedBy>
  <cp:revision>14</cp:revision>
  <dcterms:modified xsi:type="dcterms:W3CDTF">2024-01-12T13:10:43Z</dcterms:modified>
</cp:coreProperties>
</file>